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263" r:id="rId5"/>
    <p:sldId id="264" r:id="rId6"/>
    <p:sldId id="267" r:id="rId7"/>
    <p:sldId id="258" r:id="rId8"/>
    <p:sldId id="259" r:id="rId9"/>
    <p:sldId id="266" r:id="rId10"/>
    <p:sldId id="260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EE091-DEF8-4A2E-8ED2-04D4B475DAF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1CB7-BC27-4291-975B-3D0FF8803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0EC5-B37A-4994-9255-95A18474C0F3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DDA-CC42-41D5-94BB-F392BD4DE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11B5-D731-4C9A-B2F4-5FB61A2DFF4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C85-CF9A-45D7-84BB-393729A96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2" Type="http://schemas.microsoft.com/office/2007/relationships/hdphoto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Дәріс. № 10 Нано-жүйе арқылы </a:t>
            </a:r>
            <a:r>
              <a:rPr lang="kk-KZ" dirty="0" smtClean="0"/>
              <a:t>жарық </a:t>
            </a:r>
            <a:r>
              <a:rPr lang="kk-KZ" dirty="0"/>
              <a:t>шашырау және жарық сіңіру.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0"/>
            <a:ext cx="8285162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7098902" y="6372225"/>
            <a:ext cx="1649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kk-KZ" altLang="sma-NO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Оспанова Ж.Б.</a:t>
            </a:r>
            <a:endParaRPr lang="en-US" altLang="sma-NO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kk-KZ" b="1" dirty="0"/>
              <a:t>Нанобөлшек бетінің дискретті кристалдық құрылымы жұтылу қарқындылығының жарықтың толқын ұзындығына тәуелділігін анықтайды.</a:t>
            </a:r>
            <a:r>
              <a:rPr lang="kk-KZ" dirty="0"/>
              <a:t> Көлемді бөлшектер үшін бұл заңдылық орындалмайды. нанобөлшектерден басқа наноөлшемді қабықшалар да оптикалық қасиетке ие бола алады. Диаметрі 4 нм болатын түйіршіктелген қабықшалар да нанобөлшектер сияқты </a:t>
            </a:r>
            <a:r>
              <a:rPr lang="kk-KZ" dirty="0" smtClean="0"/>
              <a:t>500-600 </a:t>
            </a:r>
            <a:r>
              <a:rPr lang="kk-KZ" dirty="0"/>
              <a:t>нм облыста жұтылу максимумына ие. Көрінетін аймақтан инфрақызыл облысқа ауысқанда </a:t>
            </a:r>
            <a:r>
              <a:rPr lang="kk-KZ" dirty="0" smtClean="0"/>
              <a:t>(1-10</a:t>
            </a:r>
            <a:r>
              <a:rPr lang="kk-KZ" baseline="30000" dirty="0" smtClean="0"/>
              <a:t>3</a:t>
            </a:r>
            <a:r>
              <a:rPr lang="kk-KZ" dirty="0" smtClean="0"/>
              <a:t> </a:t>
            </a:r>
            <a:r>
              <a:rPr lang="kk-KZ" dirty="0"/>
              <a:t>мкм) нанобөлшектен түзілген қабықшаларға тән жұтылу спектрінің эффективтілігінің төмендеуі байқалады. </a:t>
            </a:r>
            <a:r>
              <a:rPr lang="kk-KZ" dirty="0" smtClean="0"/>
              <a:t>(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700" smtClean="0"/>
              <a:t/>
            </a:r>
            <a:br>
              <a:rPr lang="kk-KZ" sz="2700" smtClean="0"/>
            </a:br>
            <a:r>
              <a:rPr lang="kk-KZ" sz="2700" smtClean="0"/>
              <a:t>Алтынның </a:t>
            </a:r>
            <a:r>
              <a:rPr lang="kk-KZ" sz="2700" dirty="0"/>
              <a:t>әр түрлі мөлшерлі нанобөлшектері үшін экстинкцияның жарық толқын ұзындығына тәуелділігі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1538" t="25457" r="24391" b="49087"/>
          <a:stretch/>
        </p:blipFill>
        <p:spPr bwMode="auto">
          <a:xfrm>
            <a:off x="2051720" y="1988841"/>
            <a:ext cx="4680519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3800" dirty="0" err="1" smtClean="0"/>
              <a:t>Рэлейдің жарық шашырау</a:t>
            </a:r>
            <a:r>
              <a:rPr lang="ru-RU" sz="3800" dirty="0" smtClean="0"/>
              <a:t> </a:t>
            </a:r>
            <a:r>
              <a:rPr lang="ru-RU" sz="3800" dirty="0" err="1" smtClean="0"/>
              <a:t>теориясы</a:t>
            </a:r>
            <a:endParaRPr lang="ru-RU" sz="3800" dirty="0" smtClean="0">
              <a:ln>
                <a:noFill/>
              </a:ln>
              <a:effectLst/>
            </a:endParaRPr>
          </a:p>
        </p:txBody>
      </p:sp>
      <p:sp>
        <p:nvSpPr>
          <p:cNvPr id="40967" name="Rectangle 7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554513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бөлшектің барлық бағытқа шашыраңқы интенсивтілігі</a:t>
            </a:r>
            <a:r>
              <a:rPr lang="ru-RU" b="1" dirty="0" smtClean="0"/>
              <a:t>	             	</a:t>
            </a:r>
            <a:r>
              <a:rPr lang="ru-RU" b="1" i="1" dirty="0" smtClean="0"/>
              <a:t> </a:t>
            </a:r>
            <a:endParaRPr lang="ru-RU" dirty="0" smtClean="0"/>
          </a:p>
          <a:p>
            <a:pPr algn="r"/>
            <a:r>
              <a:rPr lang="ru-RU" dirty="0" smtClean="0"/>
              <a:t>(1)</a:t>
            </a:r>
          </a:p>
          <a:p>
            <a:r>
              <a:rPr lang="ru-RU" dirty="0" err="1" smtClean="0"/>
              <a:t>мұндағы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en-US" baseline="-25000" dirty="0" smtClean="0"/>
              <a:t>0</a:t>
            </a:r>
            <a:r>
              <a:rPr lang="en-US" dirty="0" smtClean="0"/>
              <a:t> - </a:t>
            </a:r>
            <a:r>
              <a:rPr lang="ru-RU" dirty="0" err="1" smtClean="0"/>
              <a:t>бөлшекке түскен жарықтың интенсивтілігі</a:t>
            </a:r>
            <a:r>
              <a:rPr lang="ru-RU" dirty="0" smtClean="0"/>
              <a:t>, </a:t>
            </a:r>
            <a:r>
              <a:rPr lang="en-US" dirty="0" err="1" smtClean="0"/>
              <a:t>partic</a:t>
            </a:r>
            <a:r>
              <a:rPr lang="en-US" dirty="0" smtClean="0"/>
              <a:t> -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бөлшектің көлемі,</a:t>
            </a:r>
            <a:r>
              <a:rPr lang="ru-RU" dirty="0" smtClean="0"/>
              <a:t>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- </a:t>
            </a:r>
            <a:r>
              <a:rPr lang="ru-RU" dirty="0" err="1" smtClean="0"/>
              <a:t>сәйкесінше дисперсті</a:t>
            </a:r>
            <a:r>
              <a:rPr lang="ru-RU" dirty="0" smtClean="0"/>
              <a:t> </a:t>
            </a:r>
            <a:r>
              <a:rPr lang="ru-RU" dirty="0" err="1" smtClean="0"/>
              <a:t>фазаның және дисперсиялық ортаның </a:t>
            </a:r>
            <a:r>
              <a:rPr lang="ru-RU" dirty="0" smtClean="0"/>
              <a:t>сыну </a:t>
            </a:r>
            <a:r>
              <a:rPr lang="ru-RU" dirty="0" err="1" smtClean="0"/>
              <a:t>көрсеткіштері</a:t>
            </a:r>
            <a:r>
              <a:rPr lang="ru-RU" dirty="0" smtClean="0"/>
              <a:t>; </a:t>
            </a:r>
            <a:r>
              <a:rPr lang="el-GR" dirty="0" smtClean="0"/>
              <a:t>λ - </a:t>
            </a:r>
            <a:r>
              <a:rPr lang="ru-RU" dirty="0" err="1" smtClean="0"/>
              <a:t>толқын ұзындығы;</a:t>
            </a:r>
            <a:r>
              <a:rPr lang="ru-RU" dirty="0" smtClean="0"/>
              <a:t> </a:t>
            </a:r>
            <a:r>
              <a:rPr lang="el-GR" dirty="0" smtClean="0"/>
              <a:t>ν - </a:t>
            </a:r>
            <a:r>
              <a:rPr lang="ru-RU" dirty="0" err="1" smtClean="0"/>
              <a:t>ішінара</a:t>
            </a:r>
            <a:r>
              <a:rPr lang="ru-RU" dirty="0" smtClean="0"/>
              <a:t> концентрация.</a:t>
            </a:r>
          </a:p>
          <a:p>
            <a:r>
              <a:rPr lang="ru-RU" dirty="0" err="1" smtClean="0"/>
              <a:t>Райлей</a:t>
            </a:r>
            <a:r>
              <a:rPr lang="ru-RU" dirty="0" smtClean="0"/>
              <a:t> </a:t>
            </a:r>
            <a:r>
              <a:rPr lang="ru-RU" dirty="0" err="1" smtClean="0"/>
              <a:t>алған бұл </a:t>
            </a:r>
            <a:r>
              <a:rPr lang="ru-RU" dirty="0" smtClean="0"/>
              <a:t>формула </a:t>
            </a:r>
            <a:r>
              <a:rPr lang="en-US" dirty="0" smtClean="0"/>
              <a:t>r &lt;&lt; </a:t>
            </a:r>
            <a:r>
              <a:rPr lang="el-GR" dirty="0" smtClean="0"/>
              <a:t>λ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жарық сіңірмейтін (түссіз</a:t>
            </a:r>
            <a:r>
              <a:rPr lang="ru-RU" dirty="0" smtClean="0"/>
              <a:t>) </a:t>
            </a:r>
            <a:r>
              <a:rPr lang="ru-RU" dirty="0" err="1" smtClean="0"/>
              <a:t>бөлшектер үшін жарамды</a:t>
            </a:r>
            <a:r>
              <a:rPr lang="ru-RU" dirty="0" smtClean="0"/>
              <a:t>.</a:t>
            </a:r>
            <a:endParaRPr lang="ru-RU" i="1" dirty="0" smtClean="0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3131840" y="1412776"/>
          <a:ext cx="3997325" cy="1120775"/>
        </p:xfrm>
        <a:graphic>
          <a:graphicData uri="http://schemas.openxmlformats.org/presentationml/2006/ole">
            <p:oleObj spid="_x0000_s1026" name="Формула" r:id="rId3" imgW="189216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Геллер </a:t>
            </a:r>
            <a:r>
              <a:rPr lang="ru-RU" b="1" dirty="0" err="1" smtClean="0"/>
              <a:t>теңдеуі</a:t>
            </a:r>
            <a:endParaRPr lang="ru-RU" b="1" dirty="0" smtClean="0">
              <a:ln>
                <a:noFill/>
              </a:ln>
              <a:effectLst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686800" cy="4678363"/>
          </a:xfrm>
        </p:spPr>
        <p:txBody>
          <a:bodyPr/>
          <a:lstStyle/>
          <a:p>
            <a:r>
              <a:rPr lang="ru-RU" sz="2800" dirty="0" smtClean="0"/>
              <a:t>Рэлей </a:t>
            </a:r>
            <a:r>
              <a:rPr lang="ru-RU" sz="2800" dirty="0" err="1" smtClean="0"/>
              <a:t>теңдеуіне бағынбайтын дисперсті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жүйелер бөлшектерінің мөлшерін анықтау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                                                                (2)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мұндағы</a:t>
            </a:r>
            <a:r>
              <a:rPr lang="ru-RU" sz="2800" dirty="0" smtClean="0"/>
              <a:t> </a:t>
            </a:r>
            <a:r>
              <a:rPr lang="en-US" sz="2800" dirty="0" smtClean="0"/>
              <a:t>D</a:t>
            </a:r>
            <a:r>
              <a:rPr lang="el-GR" sz="2800" baseline="-25000" dirty="0" smtClean="0"/>
              <a:t>λ</a:t>
            </a:r>
            <a:r>
              <a:rPr lang="el-GR" sz="2800" dirty="0" smtClean="0"/>
              <a:t> - </a:t>
            </a:r>
            <a:r>
              <a:rPr lang="ru-RU" sz="2800" dirty="0" err="1" smtClean="0"/>
              <a:t>оптикалық тығыздық;</a:t>
            </a:r>
            <a:r>
              <a:rPr lang="ru-RU" sz="2800" dirty="0" smtClean="0"/>
              <a:t> </a:t>
            </a:r>
            <a:r>
              <a:rPr lang="el-GR" sz="2800" dirty="0" smtClean="0"/>
              <a:t>λ - </a:t>
            </a:r>
            <a:r>
              <a:rPr lang="ru-RU" sz="2800" dirty="0" err="1" smtClean="0"/>
              <a:t>түскен жарықтың толқын ұзындығы,</a:t>
            </a:r>
            <a:r>
              <a:rPr lang="ru-RU" sz="2800" dirty="0" smtClean="0"/>
              <a:t> </a:t>
            </a:r>
            <a:r>
              <a:rPr lang="el-GR" sz="2800" dirty="0" smtClean="0"/>
              <a:t>α - </a:t>
            </a:r>
            <a:r>
              <a:rPr lang="ru-RU" sz="2800" dirty="0" smtClean="0"/>
              <a:t>коэффициент, </a:t>
            </a:r>
            <a:r>
              <a:rPr lang="ru-RU" sz="2800" dirty="0" err="1" smtClean="0"/>
              <a:t>оның мәні бөлшектердің диаметріне</a:t>
            </a:r>
            <a:r>
              <a:rPr lang="ru-RU" sz="2800" dirty="0" smtClean="0"/>
              <a:t> </a:t>
            </a:r>
            <a:r>
              <a:rPr lang="ru-RU" sz="2800" dirty="0" err="1" smtClean="0"/>
              <a:t>сәйкес </a:t>
            </a:r>
            <a:r>
              <a:rPr lang="ru-RU" sz="2800" dirty="0" smtClean="0"/>
              <a:t>1-ден 4-ке </a:t>
            </a:r>
            <a:r>
              <a:rPr lang="ru-RU" sz="2800" dirty="0" err="1" smtClean="0"/>
              <a:t>дейін</a:t>
            </a:r>
            <a:r>
              <a:rPr lang="ru-RU" sz="2800" dirty="0" smtClean="0"/>
              <a:t> </a:t>
            </a:r>
            <a:r>
              <a:rPr lang="ru-RU" sz="2800" dirty="0" err="1" smtClean="0"/>
              <a:t>өзгереді</a:t>
            </a:r>
            <a:r>
              <a:rPr lang="ru-RU" sz="2800" dirty="0" smtClean="0"/>
              <a:t>; </a:t>
            </a:r>
            <a:r>
              <a:rPr lang="en-US" sz="2800" dirty="0" smtClean="0"/>
              <a:t>K - </a:t>
            </a:r>
            <a:r>
              <a:rPr lang="ru-RU" sz="2800" dirty="0" err="1" smtClean="0"/>
              <a:t>тұрақты.</a:t>
            </a:r>
            <a:endParaRPr lang="ru-RU" sz="2800" dirty="0" smtClean="0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1822787" y="2687169"/>
          <a:ext cx="4117366" cy="957855"/>
        </p:xfrm>
        <a:graphic>
          <a:graphicData uri="http://schemas.openxmlformats.org/presentationml/2006/ole">
            <p:oleObj spid="_x0000_s2050" name="Формула" r:id="rId3" imgW="685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34" y="5458"/>
            <a:ext cx="7901014" cy="104794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err="1" smtClean="0">
                <a:solidFill>
                  <a:schemeClr val="tx2">
                    <a:lumMod val="10000"/>
                  </a:schemeClr>
                </a:solidFill>
              </a:rPr>
              <a:t>Ультрамикроскопия</a:t>
            </a:r>
            <a:endParaRPr lang="ru-RU" sz="3600" b="1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358187" cy="5643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err="1" smtClean="0">
                <a:latin typeface="Verdana" pitchFamily="34" charset="0"/>
              </a:rPr>
              <a:t>Сұйық немесе</a:t>
            </a:r>
            <a:r>
              <a:rPr lang="ru-RU" sz="2800" dirty="0" smtClean="0">
                <a:latin typeface="Verdana" pitchFamily="34" charset="0"/>
              </a:rPr>
              <a:t> газ </a:t>
            </a:r>
            <a:r>
              <a:rPr lang="ru-RU" sz="2800" dirty="0" err="1" smtClean="0">
                <a:latin typeface="Verdana" pitchFamily="34" charset="0"/>
              </a:rPr>
              <a:t>фазасындағы коллоидты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бөлшектерді ультрамикроскоптар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көмегімен бақылау және талдаудың оптикалық әдісі</a:t>
            </a:r>
            <a:r>
              <a:rPr lang="ru-RU" sz="2800" dirty="0" smtClean="0">
                <a:latin typeface="Verdana" pitchFamily="34" charset="0"/>
              </a:rPr>
              <a:t>. </a:t>
            </a:r>
            <a:r>
              <a:rPr lang="ru-RU" sz="2800" dirty="0" err="1" smtClean="0">
                <a:latin typeface="Verdana" pitchFamily="34" charset="0"/>
              </a:rPr>
              <a:t>П.Сигмонди</a:t>
            </a:r>
            <a:r>
              <a:rPr lang="ru-RU" sz="2800" dirty="0" smtClean="0">
                <a:latin typeface="Verdana" pitchFamily="34" charset="0"/>
              </a:rPr>
              <a:t> мен </a:t>
            </a:r>
            <a:r>
              <a:rPr lang="ru-RU" sz="2800" dirty="0" err="1" smtClean="0">
                <a:latin typeface="Verdana" pitchFamily="34" charset="0"/>
              </a:rPr>
              <a:t>Г.Седентопф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әзірлеген және жүзеге асырған </a:t>
            </a:r>
            <a:r>
              <a:rPr lang="ru-RU" sz="2800" dirty="0" smtClean="0">
                <a:latin typeface="Verdana" pitchFamily="34" charset="0"/>
              </a:rPr>
              <a:t>(1903).</a:t>
            </a:r>
          </a:p>
          <a:p>
            <a:pPr algn="just"/>
            <a:r>
              <a:rPr lang="ru-RU" sz="2800" dirty="0" smtClean="0">
                <a:latin typeface="Verdana" pitchFamily="34" charset="0"/>
              </a:rPr>
              <a:t>     </a:t>
            </a:r>
            <a:r>
              <a:rPr lang="ru-RU" sz="2800" dirty="0" err="1" smtClean="0">
                <a:latin typeface="Verdana" pitchFamily="34" charset="0"/>
              </a:rPr>
              <a:t>Ультрамикроскопта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қараған кезде</a:t>
            </a:r>
            <a:r>
              <a:rPr lang="ru-RU" sz="2800" dirty="0" smtClean="0">
                <a:latin typeface="Verdana" pitchFamily="34" charset="0"/>
              </a:rPr>
              <a:t> золь </a:t>
            </a:r>
            <a:r>
              <a:rPr lang="ru-RU" sz="2800" dirty="0" err="1" smtClean="0">
                <a:latin typeface="Verdana" pitchFamily="34" charset="0"/>
              </a:rPr>
              <a:t>әр түрлі түсті үздіксіз қозғалатын бөлшектер көрінеді</a:t>
            </a:r>
            <a:r>
              <a:rPr lang="ru-RU" sz="2800" dirty="0" smtClean="0">
                <a:latin typeface="Verdana" pitchFamily="34" charset="0"/>
              </a:rPr>
              <a:t>, </a:t>
            </a:r>
            <a:r>
              <a:rPr lang="ru-RU" sz="2800" dirty="0" err="1" smtClean="0">
                <a:latin typeface="Verdana" pitchFamily="34" charset="0"/>
              </a:rPr>
              <a:t>олардың ішіндегі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ең кішілері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жарық нүктелеріне ұқсайды</a:t>
            </a:r>
            <a:r>
              <a:rPr lang="ru-RU" sz="2800" dirty="0" smtClean="0">
                <a:latin typeface="Verdana" pitchFamily="34" charset="0"/>
              </a:rPr>
              <a:t>. </a:t>
            </a:r>
            <a:r>
              <a:rPr lang="ru-RU" sz="2800" dirty="0" err="1" smtClean="0">
                <a:latin typeface="Verdana" pitchFamily="34" charset="0"/>
              </a:rPr>
              <a:t>Жарықтың шашырау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қарқындылығы бөлшектердің концентрациясына</a:t>
            </a:r>
            <a:r>
              <a:rPr lang="ru-RU" sz="2800" dirty="0" smtClean="0">
                <a:latin typeface="Verdana" pitchFamily="34" charset="0"/>
              </a:rPr>
              <a:t>, </a:t>
            </a:r>
            <a:r>
              <a:rPr lang="ru-RU" sz="2800" dirty="0" err="1" smtClean="0">
                <a:latin typeface="Verdana" pitchFamily="34" charset="0"/>
              </a:rPr>
              <a:t>олардың мөлшері </a:t>
            </a:r>
            <a:r>
              <a:rPr lang="ru-RU" sz="2800" dirty="0" smtClean="0">
                <a:latin typeface="Verdana" pitchFamily="34" charset="0"/>
              </a:rPr>
              <a:t>мен </a:t>
            </a:r>
            <a:r>
              <a:rPr lang="ru-RU" sz="2800" dirty="0" err="1" smtClean="0">
                <a:latin typeface="Verdana" pitchFamily="34" charset="0"/>
              </a:rPr>
              <a:t>формасына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байланысты</a:t>
            </a:r>
            <a:r>
              <a:rPr lang="ru-RU" sz="2800" dirty="0" smtClean="0">
                <a:latin typeface="Verdana" pitchFamily="34" charset="0"/>
              </a:rPr>
              <a:t>.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357313"/>
            <a:ext cx="4357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0"/>
            <a:ext cx="78581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atin typeface="Verdana" pitchFamily="34" charset="0"/>
              </a:rPr>
              <a:t>Сурет</a:t>
            </a:r>
            <a:r>
              <a:rPr lang="ru-RU" sz="2400" dirty="0" smtClean="0">
                <a:latin typeface="Verdana" pitchFamily="34" charset="0"/>
              </a:rPr>
              <a:t>: 2. </a:t>
            </a:r>
            <a:r>
              <a:rPr lang="ru-RU" sz="2400" dirty="0" err="1" smtClean="0">
                <a:latin typeface="Verdana" pitchFamily="34" charset="0"/>
              </a:rPr>
              <a:t>Саңылаулы ультрамикроскоптың схемасы</a:t>
            </a:r>
            <a:r>
              <a:rPr lang="ru-RU" sz="2400" dirty="0" smtClean="0">
                <a:latin typeface="Verdana" pitchFamily="34" charset="0"/>
              </a:rPr>
              <a:t>: 1 - </a:t>
            </a:r>
            <a:r>
              <a:rPr lang="ru-RU" sz="2400" dirty="0" err="1" smtClean="0">
                <a:latin typeface="Verdana" pitchFamily="34" charset="0"/>
              </a:rPr>
              <a:t>жарық көзі</a:t>
            </a:r>
            <a:r>
              <a:rPr lang="ru-RU" sz="2400" dirty="0" smtClean="0">
                <a:latin typeface="Verdana" pitchFamily="34" charset="0"/>
              </a:rPr>
              <a:t>; 2 - конденсатор; 3 - </a:t>
            </a:r>
            <a:r>
              <a:rPr lang="ru-RU" sz="2400" dirty="0" err="1" smtClean="0">
                <a:latin typeface="Verdana" pitchFamily="34" charset="0"/>
              </a:rPr>
              <a:t>оптикалық ойық</a:t>
            </a:r>
            <a:r>
              <a:rPr lang="ru-RU" sz="2400" dirty="0" smtClean="0">
                <a:latin typeface="Verdana" pitchFamily="34" charset="0"/>
              </a:rPr>
              <a:t>; 4 - </a:t>
            </a:r>
            <a:r>
              <a:rPr lang="ru-RU" sz="2400" dirty="0" err="1" smtClean="0">
                <a:latin typeface="Verdana" pitchFamily="34" charset="0"/>
              </a:rPr>
              <a:t>жарық болады</a:t>
            </a:r>
            <a:r>
              <a:rPr lang="ru-RU" sz="2400" dirty="0" smtClean="0">
                <a:latin typeface="Verdana" pitchFamily="34" charset="0"/>
              </a:rPr>
              <a:t>, объектив; 5 - кювет; 6 - </a:t>
            </a:r>
            <a:r>
              <a:rPr lang="ru-RU" sz="2400" dirty="0" err="1" smtClean="0">
                <a:latin typeface="Verdana" pitchFamily="34" charset="0"/>
              </a:rPr>
              <a:t>қарау</a:t>
            </a:r>
            <a:r>
              <a:rPr lang="ru-RU" sz="2400" dirty="0" smtClean="0">
                <a:latin typeface="Verdana" pitchFamily="34" charset="0"/>
              </a:rPr>
              <a:t>. микроскоп.</a:t>
            </a:r>
            <a:endParaRPr lang="ru-RU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dirty="0" err="1" smtClean="0"/>
              <a:t>Өте сұйылтылған ерітіндіде</a:t>
            </a:r>
            <a:r>
              <a:rPr lang="ru-RU" dirty="0" smtClean="0"/>
              <a:t> ультрамикроскоп </a:t>
            </a:r>
            <a:r>
              <a:rPr lang="ru-RU" dirty="0" err="1" smtClean="0"/>
              <a:t>арқылы белгілі</a:t>
            </a:r>
            <a:r>
              <a:rPr lang="ru-RU" dirty="0" smtClean="0"/>
              <a:t> </a:t>
            </a:r>
            <a:r>
              <a:rPr lang="ru-RU" dirty="0" err="1" smtClean="0"/>
              <a:t>көлемдегі қабаттағы жарық бөлшектерінің </a:t>
            </a:r>
            <a:r>
              <a:rPr lang="ru-RU" dirty="0" smtClean="0"/>
              <a:t>(</a:t>
            </a:r>
            <a:r>
              <a:rPr lang="ru-RU" dirty="0" err="1" smtClean="0"/>
              <a:t>нүктелерінің</a:t>
            </a:r>
            <a:r>
              <a:rPr lang="ru-RU" dirty="0" smtClean="0"/>
              <a:t>) </a:t>
            </a:r>
            <a:r>
              <a:rPr lang="ru-RU" dirty="0" err="1" smtClean="0"/>
              <a:t>санын</a:t>
            </a:r>
            <a:r>
              <a:rPr lang="ru-RU" dirty="0" smtClean="0"/>
              <a:t> </a:t>
            </a:r>
            <a:r>
              <a:rPr lang="ru-RU" dirty="0" err="1" smtClean="0"/>
              <a:t>санауға және сол</a:t>
            </a:r>
            <a:r>
              <a:rPr lang="ru-RU" dirty="0" smtClean="0"/>
              <a:t> </a:t>
            </a:r>
            <a:r>
              <a:rPr lang="ru-RU" dirty="0" err="1" smtClean="0"/>
              <a:t>арқылы ішінара</a:t>
            </a:r>
            <a:r>
              <a:rPr lang="ru-RU" dirty="0" smtClean="0"/>
              <a:t> </a:t>
            </a:r>
            <a:r>
              <a:rPr lang="ru-RU" dirty="0" err="1" smtClean="0"/>
              <a:t>концентрациясын</a:t>
            </a:r>
            <a:r>
              <a:rPr lang="ru-RU" dirty="0" smtClean="0"/>
              <a:t> </a:t>
            </a:r>
            <a:r>
              <a:rPr lang="ru-RU" dirty="0" err="1" smtClean="0"/>
              <a:t>анықтауға болады</a:t>
            </a:r>
            <a:r>
              <a:rPr lang="ru-RU" dirty="0" smtClean="0"/>
              <a:t>. </a:t>
            </a:r>
            <a:r>
              <a:rPr lang="ru-RU" dirty="0" err="1" smtClean="0"/>
              <a:t>Сфералық бөлшектер үшін:</a:t>
            </a:r>
            <a:endParaRPr lang="ru-RU" dirty="0" smtClean="0"/>
          </a:p>
          <a:p>
            <a:pPr algn="r">
              <a:lnSpc>
                <a:spcPct val="90000"/>
              </a:lnSpc>
            </a:pPr>
            <a:r>
              <a:rPr lang="ru-RU" dirty="0" smtClean="0"/>
              <a:t>(4)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мұндағы</a:t>
            </a:r>
            <a:r>
              <a:rPr lang="ru-RU" dirty="0" smtClean="0"/>
              <a:t> </a:t>
            </a:r>
            <a:r>
              <a:rPr lang="en-US" dirty="0" smtClean="0"/>
              <a:t>W - </a:t>
            </a:r>
            <a:r>
              <a:rPr lang="ru-RU" dirty="0" err="1" smtClean="0"/>
              <a:t>бөлшектің көлемі,</a:t>
            </a:r>
            <a:r>
              <a:rPr lang="ru-RU" dirty="0" smtClean="0"/>
              <a:t> </a:t>
            </a:r>
            <a:r>
              <a:rPr lang="en-US" dirty="0" smtClean="0"/>
              <a:t>c - </a:t>
            </a:r>
            <a:r>
              <a:rPr lang="ru-RU" dirty="0" smtClean="0"/>
              <a:t>концентрация, </a:t>
            </a:r>
            <a:r>
              <a:rPr lang="el-GR" dirty="0" smtClean="0"/>
              <a:t>γ - </a:t>
            </a:r>
            <a:r>
              <a:rPr lang="ru-RU" dirty="0" err="1" smtClean="0"/>
              <a:t>заттың тығыздығы,</a:t>
            </a:r>
            <a:r>
              <a:rPr lang="ru-RU" dirty="0" smtClean="0"/>
              <a:t> </a:t>
            </a:r>
            <a:r>
              <a:rPr lang="el-GR" dirty="0" smtClean="0"/>
              <a:t>ν - </a:t>
            </a:r>
            <a:r>
              <a:rPr lang="ru-RU" dirty="0" err="1" smtClean="0"/>
              <a:t>ішінара</a:t>
            </a:r>
            <a:r>
              <a:rPr lang="ru-RU" dirty="0" smtClean="0"/>
              <a:t> концентрация. </a:t>
            </a:r>
            <a:r>
              <a:rPr lang="ru-RU" dirty="0" err="1" smtClean="0"/>
              <a:t>Текше</a:t>
            </a:r>
            <a:r>
              <a:rPr lang="ru-RU" dirty="0" smtClean="0"/>
              <a:t> </a:t>
            </a:r>
            <a:r>
              <a:rPr lang="ru-RU" dirty="0" err="1" smtClean="0"/>
              <a:t>бөлшектер үшін:</a:t>
            </a:r>
            <a:endParaRPr lang="ru-RU" dirty="0" smtClean="0"/>
          </a:p>
          <a:p>
            <a:pPr algn="r">
              <a:lnSpc>
                <a:spcPct val="90000"/>
              </a:lnSpc>
            </a:pPr>
            <a:r>
              <a:rPr lang="ru-RU" dirty="0" smtClean="0"/>
              <a:t>(5)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131840" y="2636912"/>
          <a:ext cx="2447925" cy="1311275"/>
        </p:xfrm>
        <a:graphic>
          <a:graphicData uri="http://schemas.openxmlformats.org/presentationml/2006/ole">
            <p:oleObj spid="_x0000_s3074" name="Формула" r:id="rId3" imgW="901700" imgH="457200" progId="Equation.3">
              <p:embed/>
            </p:oleObj>
          </a:graphicData>
        </a:graphic>
      </p:graphicFrame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3275856" y="5229200"/>
          <a:ext cx="2303462" cy="1520825"/>
        </p:xfrm>
        <a:graphic>
          <a:graphicData uri="http://schemas.openxmlformats.org/presentationml/2006/ole">
            <p:oleObj spid="_x0000_s3075" name="Формула" r:id="rId4" imgW="6985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285875"/>
            <a:ext cx="7358063" cy="3935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err="1" smtClean="0">
                <a:latin typeface="Verdana" pitchFamily="34" charset="0"/>
              </a:rPr>
              <a:t>Ультрамикрооскопия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сонымен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қатар әртүрлі ортадағы дисперсті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бөлшектердің олардың броундық қозғалысын бақылау арқылы </a:t>
            </a:r>
            <a:r>
              <a:rPr lang="ru-RU" sz="2800" dirty="0" smtClean="0">
                <a:latin typeface="Verdana" pitchFamily="34" charset="0"/>
              </a:rPr>
              <a:t>диффузия </a:t>
            </a:r>
            <a:r>
              <a:rPr lang="ru-RU" sz="2800" dirty="0" err="1" smtClean="0">
                <a:latin typeface="Verdana" pitchFamily="34" charset="0"/>
              </a:rPr>
              <a:t>коэффициентін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анықтауға</a:t>
            </a:r>
            <a:r>
              <a:rPr lang="ru-RU" sz="2800" dirty="0" smtClean="0">
                <a:latin typeface="Verdana" pitchFamily="34" charset="0"/>
              </a:rPr>
              <a:t>, </a:t>
            </a:r>
            <a:r>
              <a:rPr lang="ru-RU" sz="2800" dirty="0" err="1" smtClean="0">
                <a:latin typeface="Verdana" pitchFamily="34" charset="0"/>
              </a:rPr>
              <a:t>атм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тазалығын бақылауға арналған</a:t>
            </a:r>
            <a:r>
              <a:rPr lang="ru-RU" sz="2800" dirty="0" smtClean="0">
                <a:latin typeface="Verdana" pitchFamily="34" charset="0"/>
              </a:rPr>
              <a:t>. </a:t>
            </a:r>
            <a:r>
              <a:rPr lang="ru-RU" sz="2800" dirty="0" err="1" smtClean="0">
                <a:latin typeface="Verdana" pitchFamily="34" charset="0"/>
              </a:rPr>
              <a:t>ауа</a:t>
            </a:r>
            <a:r>
              <a:rPr lang="ru-RU" sz="2800" dirty="0" smtClean="0">
                <a:latin typeface="Verdana" pitchFamily="34" charset="0"/>
              </a:rPr>
              <a:t>, су, </a:t>
            </a:r>
            <a:r>
              <a:rPr lang="ru-RU" sz="2800" dirty="0" err="1" smtClean="0">
                <a:latin typeface="Verdana" pitchFamily="34" charset="0"/>
              </a:rPr>
              <a:t>оптикалық мөлдір медианың шетелдік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қосындылармен ластану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дәрежесі.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048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chemeClr val="tx2">
                    <a:lumMod val="10000"/>
                  </a:schemeClr>
                </a:solidFill>
              </a:rPr>
              <a:t>Нефелометрия</a:t>
            </a:r>
            <a:endParaRPr lang="ru-RU" sz="3200" b="1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428750"/>
            <a:ext cx="8358188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latin typeface="Verdana" pitchFamily="34" charset="0"/>
              </a:rPr>
              <a:t>Нефелометрия (грек </a:t>
            </a:r>
            <a:r>
              <a:rPr lang="ru-RU" sz="2800" b="1" dirty="0" err="1" smtClean="0">
                <a:latin typeface="Verdana" pitchFamily="34" charset="0"/>
              </a:rPr>
              <a:t>тілінен</a:t>
            </a:r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800" b="1" dirty="0" err="1" smtClean="0">
                <a:latin typeface="Verdana" pitchFamily="34" charset="0"/>
              </a:rPr>
              <a:t>нефеле</a:t>
            </a:r>
            <a:r>
              <a:rPr lang="ru-RU" sz="2800" b="1" dirty="0" smtClean="0">
                <a:latin typeface="Verdana" pitchFamily="34" charset="0"/>
              </a:rPr>
              <a:t> - </a:t>
            </a:r>
            <a:r>
              <a:rPr lang="ru-RU" sz="2800" b="1" dirty="0" err="1" smtClean="0">
                <a:latin typeface="Verdana" pitchFamily="34" charset="0"/>
              </a:rPr>
              <a:t>бұлт</a:t>
            </a:r>
            <a:r>
              <a:rPr lang="ru-RU" sz="2800" b="1" dirty="0" smtClean="0">
                <a:latin typeface="Verdana" pitchFamily="34" charset="0"/>
              </a:rPr>
              <a:t>) - </a:t>
            </a:r>
            <a:r>
              <a:rPr lang="ru-RU" sz="2800" b="1" dirty="0" err="1" smtClean="0">
                <a:latin typeface="Verdana" pitchFamily="34" charset="0"/>
              </a:rPr>
              <a:t>заттың концентрациясын</a:t>
            </a:r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800" b="1" dirty="0" err="1" smtClean="0">
                <a:latin typeface="Verdana" pitchFamily="34" charset="0"/>
              </a:rPr>
              <a:t>ілулі</a:t>
            </a:r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800" b="1" dirty="0" err="1" smtClean="0">
                <a:latin typeface="Verdana" pitchFamily="34" charset="0"/>
              </a:rPr>
              <a:t>бөлшектер шашырататын</a:t>
            </a:r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800" b="1" dirty="0" err="1" smtClean="0">
                <a:latin typeface="Verdana" pitchFamily="34" charset="0"/>
              </a:rPr>
              <a:t>жарық ағынының қарқындылығы бойынша</a:t>
            </a:r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800" b="1" dirty="0" err="1" smtClean="0">
                <a:latin typeface="Verdana" pitchFamily="34" charset="0"/>
              </a:rPr>
              <a:t>анықтау</a:t>
            </a:r>
            <a:r>
              <a:rPr lang="ru-RU" sz="2800" b="1" dirty="0" smtClean="0">
                <a:latin typeface="Verdana" pitchFamily="34" charset="0"/>
              </a:rPr>
              <a:t>. Нефелометрия, </a:t>
            </a:r>
            <a:r>
              <a:rPr lang="ru-RU" sz="2800" b="1" dirty="0" err="1" smtClean="0">
                <a:latin typeface="Verdana" pitchFamily="34" charset="0"/>
              </a:rPr>
              <a:t>мысалы</a:t>
            </a:r>
            <a:r>
              <a:rPr lang="ru-RU" sz="2800" b="1" dirty="0" smtClean="0">
                <a:latin typeface="Verdana" pitchFamily="34" charset="0"/>
              </a:rPr>
              <a:t>, </a:t>
            </a:r>
            <a:r>
              <a:rPr lang="ru-RU" sz="2800" b="1" dirty="0" err="1" smtClean="0">
                <a:latin typeface="Verdana" pitchFamily="34" charset="0"/>
              </a:rPr>
              <a:t>нефелометрлік</a:t>
            </a:r>
            <a:r>
              <a:rPr lang="ru-RU" sz="2800" b="1" dirty="0" smtClean="0">
                <a:latin typeface="Verdana" pitchFamily="34" charset="0"/>
              </a:rPr>
              <a:t> </a:t>
            </a:r>
            <a:r>
              <a:rPr lang="ru-RU" sz="2800" b="1" dirty="0" err="1" smtClean="0">
                <a:latin typeface="Verdana" pitchFamily="34" charset="0"/>
              </a:rPr>
              <a:t>аспаптардың көмегімен полимерлердің молекулалық салмағын анықтауға мүмкіндік береді</a:t>
            </a:r>
            <a:r>
              <a:rPr lang="ru-RU" sz="2800" b="1" dirty="0" smtClean="0">
                <a:latin typeface="Verdana" pitchFamily="34" charset="0"/>
              </a:rPr>
              <a:t>.</a:t>
            </a:r>
            <a:endParaRPr lang="ru-RU" sz="2800" b="1" dirty="0">
              <a:latin typeface="Verdana" pitchFamily="34" charset="0"/>
            </a:endParaRPr>
          </a:p>
          <a:p>
            <a:pPr algn="just"/>
            <a:endParaRPr lang="ru-RU" sz="28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692150"/>
            <a:ext cx="85010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err="1" smtClean="0"/>
              <a:t>Коллоидты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ерітіндінің белгілі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бір</a:t>
            </a:r>
            <a:r>
              <a:rPr lang="ru-RU" sz="2400" b="1" dirty="0" smtClean="0"/>
              <a:t> </a:t>
            </a:r>
            <a:r>
              <a:rPr lang="en-US" sz="2400" b="1" dirty="0" smtClean="0"/>
              <a:t>W </a:t>
            </a:r>
            <a:r>
              <a:rPr lang="ru-RU" sz="2400" b="1" dirty="0" err="1" smtClean="0"/>
              <a:t>көлемімен шашыраған жарықтың қарқындылығы көбейтіндіге </a:t>
            </a:r>
            <a:r>
              <a:rPr lang="ru-RU" sz="2400" b="1" dirty="0" smtClean="0"/>
              <a:t>(</a:t>
            </a:r>
            <a:r>
              <a:rPr lang="en-US" sz="2400" b="1" dirty="0" smtClean="0"/>
              <a:t>c · W), </a:t>
            </a:r>
            <a:r>
              <a:rPr lang="ru-RU" sz="2400" b="1" dirty="0" err="1" smtClean="0"/>
              <a:t>яғни шашыраңқы бөлшектердің жалпы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санына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пропорционалды</a:t>
            </a:r>
            <a:r>
              <a:rPr lang="ru-RU" sz="2400" b="1" dirty="0" smtClean="0"/>
              <a:t>. Осы </a:t>
            </a:r>
            <a:r>
              <a:rPr lang="ru-RU" sz="2400" b="1" dirty="0" err="1" smtClean="0"/>
              <a:t>заңдылыққа негізделген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концентрацияны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анықтаудың </a:t>
            </a:r>
            <a:r>
              <a:rPr lang="ru-RU" sz="2400" b="1" dirty="0" smtClean="0"/>
              <a:t>нефелометрия </a:t>
            </a:r>
            <a:r>
              <a:rPr lang="ru-RU" sz="2400" b="1" dirty="0" err="1" smtClean="0"/>
              <a:t>деп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аталатын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әдісі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Сәйкес </a:t>
            </a:r>
            <a:r>
              <a:rPr lang="ru-RU" sz="2400" b="1" dirty="0" smtClean="0"/>
              <a:t>нефелометр </a:t>
            </a:r>
            <a:r>
              <a:rPr lang="ru-RU" sz="2400" b="1" dirty="0" err="1" smtClean="0"/>
              <a:t>құрылғысында екі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өзгермелі көлемдегі</a:t>
            </a:r>
            <a:r>
              <a:rPr lang="ru-RU" sz="2400" b="1" dirty="0" smtClean="0"/>
              <a:t> </a:t>
            </a:r>
            <a:r>
              <a:rPr lang="en-US" sz="2400" b="1" dirty="0" smtClean="0"/>
              <a:t>W1 </a:t>
            </a:r>
            <a:r>
              <a:rPr lang="ru-RU" sz="2400" b="1" dirty="0" err="1" smtClean="0"/>
              <a:t>және</a:t>
            </a:r>
            <a:r>
              <a:rPr lang="ru-RU" sz="2400" b="1" dirty="0" smtClean="0"/>
              <a:t> </a:t>
            </a:r>
            <a:r>
              <a:rPr lang="en-US" sz="2400" b="1" dirty="0" smtClean="0"/>
              <a:t>W2 </a:t>
            </a:r>
            <a:r>
              <a:rPr lang="ru-RU" sz="2400" b="1" dirty="0" err="1" smtClean="0"/>
              <a:t>кюветалары</a:t>
            </a:r>
            <a:r>
              <a:rPr lang="ru-RU" sz="2400" b="1" dirty="0" smtClean="0"/>
              <a:t> бар. </a:t>
            </a:r>
            <a:r>
              <a:rPr lang="ru-RU" sz="2400" b="1" dirty="0" err="1" smtClean="0"/>
              <a:t>Олардың біреуіне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концентрациясы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белгілі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ерітінді</a:t>
            </a:r>
            <a:r>
              <a:rPr lang="ru-RU" sz="2400" b="1" dirty="0" smtClean="0"/>
              <a:t>, ал </a:t>
            </a:r>
            <a:r>
              <a:rPr lang="ru-RU" sz="2400" b="1" dirty="0" err="1" smtClean="0"/>
              <a:t>екіншісіне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белгісіз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концентрациясы</a:t>
            </a:r>
            <a:r>
              <a:rPr lang="ru-RU" sz="2400" b="1" dirty="0" smtClean="0"/>
              <a:t> бар </a:t>
            </a:r>
            <a:r>
              <a:rPr lang="ru-RU" sz="2400" b="1" dirty="0" err="1" smtClean="0"/>
              <a:t>ерітінді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орналастырылады</a:t>
            </a:r>
            <a:r>
              <a:rPr lang="ru-RU" sz="2400" b="1" dirty="0" smtClean="0"/>
              <a:t>. </a:t>
            </a:r>
            <a:r>
              <a:rPr lang="en-US" sz="2400" b="1" dirty="0" smtClean="0"/>
              <a:t>W1 </a:t>
            </a:r>
            <a:r>
              <a:rPr lang="ru-RU" sz="2400" b="1" dirty="0" err="1" smtClean="0"/>
              <a:t>және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немесе</a:t>
            </a:r>
            <a:r>
              <a:rPr lang="ru-RU" sz="2400" b="1" dirty="0" smtClean="0"/>
              <a:t>) </a:t>
            </a:r>
            <a:r>
              <a:rPr lang="en-US" sz="2400" b="1" dirty="0" smtClean="0"/>
              <a:t>W2 </a:t>
            </a:r>
            <a:r>
              <a:rPr lang="ru-RU" sz="2400" b="1" dirty="0" err="1" smtClean="0"/>
              <a:t>мәндерін өзгерту арқылы</a:t>
            </a:r>
            <a:r>
              <a:rPr lang="ru-RU" sz="2400" b="1" dirty="0" smtClean="0"/>
              <a:t> </a:t>
            </a:r>
            <a:r>
              <a:rPr lang="en-US" sz="2400" b="1" dirty="0" smtClean="0"/>
              <a:t>jr1 = jr2 </a:t>
            </a:r>
            <a:r>
              <a:rPr lang="ru-RU" sz="2400" b="1" dirty="0" err="1" smtClean="0"/>
              <a:t>теңдігіне қол жеткізіледі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яғни:</a:t>
            </a:r>
            <a:endParaRPr lang="ru-RU" sz="2400" b="1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491880" y="4653136"/>
          <a:ext cx="2232025" cy="1444625"/>
        </p:xfrm>
        <a:graphic>
          <a:graphicData uri="http://schemas.openxmlformats.org/presentationml/2006/ole">
            <p:oleObj spid="_x0000_s4098" name="Формула" r:id="rId3" imgW="672808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Оптикалық құбылыстар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dirty="0" smtClean="0"/>
              <a:t>Нaнобөлшектердің өлшемдерін aнықтaйтын спецификaлық әдістер </a:t>
            </a:r>
            <a:r>
              <a:rPr lang="kk-KZ" dirty="0"/>
              <a:t>бaр </a:t>
            </a:r>
            <a:r>
              <a:rPr lang="kk-KZ" dirty="0" smtClean="0"/>
              <a:t>және жоғaрыдисперсті жүйелердің оптикaлық құбылыстaрының ерекшеліктеріне негізделген</a:t>
            </a:r>
            <a:r>
              <a:rPr lang="kk-KZ" dirty="0"/>
              <a:t>, олaр </a:t>
            </a:r>
            <a:r>
              <a:rPr lang="kk-KZ" dirty="0" smtClean="0"/>
              <a:t>нaнобөлшектер түсінігі </a:t>
            </a:r>
            <a:r>
              <a:rPr lang="kk-KZ" dirty="0"/>
              <a:t>пaйдa болғaншa ұзaқ уaқыт </a:t>
            </a:r>
            <a:r>
              <a:rPr lang="kk-KZ" dirty="0" smtClean="0"/>
              <a:t>қолдaнылды</a:t>
            </a:r>
            <a:r>
              <a:rPr lang="kk-KZ" dirty="0"/>
              <a:t>, сондaй-aқ осы уaқытқa </a:t>
            </a:r>
            <a:r>
              <a:rPr lang="kk-KZ" dirty="0" smtClean="0"/>
              <a:t>дейін </a:t>
            </a:r>
            <a:r>
              <a:rPr lang="kk-KZ" dirty="0"/>
              <a:t>прaктикaлық мaңызын жоймaды. </a:t>
            </a:r>
            <a:endParaRPr lang="ru-RU" dirty="0"/>
          </a:p>
          <a:p>
            <a:r>
              <a:rPr lang="kk-KZ" dirty="0"/>
              <a:t>Нанобөлшектердің оптикалық қасиеттерінің әр түрлі нұсқаларын қарастырайық:</a:t>
            </a:r>
            <a:endParaRPr lang="ru-RU" dirty="0"/>
          </a:p>
          <a:p>
            <a:r>
              <a:rPr lang="kk-KZ" dirty="0"/>
              <a:t>- өлшенген күйдегі;</a:t>
            </a:r>
            <a:endParaRPr lang="ru-RU" dirty="0"/>
          </a:p>
          <a:p>
            <a:r>
              <a:rPr lang="kk-KZ" dirty="0"/>
              <a:t>- беттегі қабықша түрінде;</a:t>
            </a:r>
            <a:endParaRPr lang="ru-RU" dirty="0"/>
          </a:p>
          <a:p>
            <a:r>
              <a:rPr lang="kk-KZ" dirty="0"/>
              <a:t>- басқа дене (матрица) көлемінде тіркелген  жағдайда.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sz="2200" dirty="0" smtClean="0"/>
              <a:t>Нефелометрия </a:t>
            </a:r>
            <a:r>
              <a:rPr lang="ru-RU" sz="2200" dirty="0" err="1" smtClean="0"/>
              <a:t>еритін</a:t>
            </a:r>
            <a:r>
              <a:rPr lang="ru-RU" sz="2200" dirty="0" smtClean="0"/>
              <a:t> </a:t>
            </a:r>
            <a:r>
              <a:rPr lang="ru-RU" sz="2200" dirty="0" err="1" smtClean="0"/>
              <a:t>антигеннің антиденемен</a:t>
            </a:r>
            <a:r>
              <a:rPr lang="ru-RU" sz="2200" dirty="0" smtClean="0"/>
              <a:t> </a:t>
            </a:r>
            <a:r>
              <a:rPr lang="ru-RU" sz="2200" dirty="0" err="1" smtClean="0"/>
              <a:t>өзара әрекеттесуін </a:t>
            </a:r>
            <a:r>
              <a:rPr lang="ru-RU" sz="2200" dirty="0" smtClean="0"/>
              <a:t>(</a:t>
            </a:r>
            <a:r>
              <a:rPr lang="ru-RU" sz="2200" dirty="0" err="1" smtClean="0"/>
              <a:t>жауын-шашын</a:t>
            </a:r>
            <a:r>
              <a:rPr lang="ru-RU" sz="2200" dirty="0" smtClean="0"/>
              <a:t>) </a:t>
            </a:r>
            <a:r>
              <a:rPr lang="ru-RU" sz="2200" dirty="0" err="1" smtClean="0"/>
              <a:t>зерттеу</a:t>
            </a:r>
            <a:r>
              <a:rPr lang="ru-RU" sz="2200" dirty="0" smtClean="0"/>
              <a:t> </a:t>
            </a:r>
            <a:r>
              <a:rPr lang="ru-RU" sz="2200" dirty="0" err="1" smtClean="0"/>
              <a:t>үшін қолданылады</a:t>
            </a:r>
            <a:r>
              <a:rPr lang="ru-RU" sz="2200" dirty="0" smtClean="0"/>
              <a:t>. </a:t>
            </a:r>
            <a:r>
              <a:rPr lang="ru-RU" sz="2200" dirty="0" err="1" smtClean="0"/>
              <a:t>Сонымен</a:t>
            </a:r>
            <a:r>
              <a:rPr lang="ru-RU" sz="2200" dirty="0" smtClean="0"/>
              <a:t>, антиген мен </a:t>
            </a:r>
            <a:r>
              <a:rPr lang="ru-RU" sz="2200" dirty="0" err="1" smtClean="0"/>
              <a:t>антиденелердің осындай</a:t>
            </a:r>
            <a:r>
              <a:rPr lang="ru-RU" sz="2200" dirty="0" smtClean="0"/>
              <a:t> </a:t>
            </a:r>
            <a:r>
              <a:rPr lang="ru-RU" sz="2200" dirty="0" err="1" smtClean="0"/>
              <a:t>сұйылтылған ерітінділері</a:t>
            </a:r>
            <a:r>
              <a:rPr lang="ru-RU" sz="2200" dirty="0" smtClean="0"/>
              <a:t> </a:t>
            </a:r>
            <a:r>
              <a:rPr lang="ru-RU" sz="2200" dirty="0" err="1" smtClean="0"/>
              <a:t>түзілген иммундық антиген-антидене</a:t>
            </a:r>
            <a:r>
              <a:rPr lang="ru-RU" sz="2200" dirty="0" smtClean="0"/>
              <a:t> </a:t>
            </a:r>
            <a:r>
              <a:rPr lang="ru-RU" sz="2200" dirty="0" err="1" smtClean="0"/>
              <a:t>кешендері</a:t>
            </a:r>
            <a:r>
              <a:rPr lang="ru-RU" sz="2200" dirty="0" smtClean="0"/>
              <a:t> </a:t>
            </a:r>
            <a:r>
              <a:rPr lang="ru-RU" sz="2200" dirty="0" err="1" smtClean="0"/>
              <a:t>суспензияда</a:t>
            </a:r>
            <a:r>
              <a:rPr lang="ru-RU" sz="2200" dirty="0" smtClean="0"/>
              <a:t> </a:t>
            </a:r>
            <a:r>
              <a:rPr lang="ru-RU" sz="2200" dirty="0" err="1" smtClean="0"/>
              <a:t>қалатындай етіп</a:t>
            </a:r>
            <a:r>
              <a:rPr lang="ru-RU" sz="2200" dirty="0" smtClean="0"/>
              <a:t> </a:t>
            </a:r>
            <a:r>
              <a:rPr lang="ru-RU" sz="2200" dirty="0" err="1" smtClean="0"/>
              <a:t>араласады</a:t>
            </a:r>
            <a:r>
              <a:rPr lang="ru-RU" sz="2200" dirty="0" smtClean="0"/>
              <a:t>. </a:t>
            </a:r>
            <a:r>
              <a:rPr lang="ru-RU" sz="2200" dirty="0" err="1" smtClean="0"/>
              <a:t>Сонымен</a:t>
            </a:r>
            <a:r>
              <a:rPr lang="ru-RU" sz="2200" dirty="0" smtClean="0"/>
              <a:t> </a:t>
            </a:r>
            <a:r>
              <a:rPr lang="ru-RU" sz="2200" dirty="0" err="1" smtClean="0"/>
              <a:t>қатар, </a:t>
            </a:r>
            <a:r>
              <a:rPr lang="ru-RU" sz="2200" dirty="0" smtClean="0"/>
              <a:t>нефелометрия </a:t>
            </a:r>
            <a:r>
              <a:rPr lang="ru-RU" sz="2200" dirty="0" err="1" smtClean="0"/>
              <a:t>дисперсті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жүйелерді </a:t>
            </a:r>
            <a:r>
              <a:rPr lang="ru-RU" sz="2200" dirty="0" smtClean="0"/>
              <a:t>- </a:t>
            </a:r>
            <a:r>
              <a:rPr lang="ru-RU" sz="2200" dirty="0" err="1" smtClean="0"/>
              <a:t>салаларды</a:t>
            </a:r>
            <a:r>
              <a:rPr lang="ru-RU" sz="2200" dirty="0" smtClean="0"/>
              <a:t> </a:t>
            </a:r>
            <a:r>
              <a:rPr lang="ru-RU" sz="2200" dirty="0" err="1" smtClean="0"/>
              <a:t>зерттеуге</a:t>
            </a:r>
            <a:r>
              <a:rPr lang="ru-RU" sz="2200" dirty="0" smtClean="0"/>
              <a:t> </a:t>
            </a:r>
            <a:r>
              <a:rPr lang="ru-RU" sz="2200" dirty="0" err="1" smtClean="0"/>
              <a:t>мүмкіндік береді</a:t>
            </a:r>
            <a:r>
              <a:rPr lang="ru-RU" sz="2200" dirty="0" smtClean="0"/>
              <a:t>. </a:t>
            </a:r>
            <a:r>
              <a:rPr lang="ru-RU" sz="2200" dirty="0" err="1" smtClean="0"/>
              <a:t>ерітінділер</a:t>
            </a:r>
            <a:r>
              <a:rPr lang="ru-RU" sz="2200" dirty="0" smtClean="0"/>
              <a:t>, </a:t>
            </a:r>
            <a:r>
              <a:rPr lang="ru-RU" sz="2200" dirty="0" err="1" smtClean="0"/>
              <a:t>өзен суы</a:t>
            </a:r>
            <a:r>
              <a:rPr lang="ru-RU" sz="2200" dirty="0" smtClean="0"/>
              <a:t>, </a:t>
            </a:r>
            <a:r>
              <a:rPr lang="ru-RU" sz="2200" dirty="0" err="1" smtClean="0"/>
              <a:t>мұнай фракциялары</a:t>
            </a:r>
            <a:r>
              <a:rPr lang="ru-RU" sz="2200" dirty="0" smtClean="0"/>
              <a:t>, </a:t>
            </a:r>
            <a:r>
              <a:rPr lang="ru-RU" sz="2200" dirty="0" err="1" smtClean="0"/>
              <a:t>сондай-ақ аэрозольдер</a:t>
            </a:r>
            <a:r>
              <a:rPr lang="ru-RU" sz="2200" dirty="0" smtClean="0"/>
              <a:t>. </a:t>
            </a:r>
            <a:r>
              <a:rPr lang="ru-RU" sz="2200" dirty="0" err="1" smtClean="0"/>
              <a:t>Соңғы жағдайда зерттелген</a:t>
            </a:r>
            <a:r>
              <a:rPr lang="ru-RU" sz="2200" dirty="0" smtClean="0"/>
              <a:t> </a:t>
            </a:r>
            <a:r>
              <a:rPr lang="ru-RU" sz="2200" dirty="0" err="1" smtClean="0"/>
              <a:t>зат</a:t>
            </a:r>
            <a:r>
              <a:rPr lang="ru-RU" sz="2200" dirty="0" smtClean="0"/>
              <a:t> </a:t>
            </a:r>
            <a:r>
              <a:rPr lang="ru-RU" sz="2200" dirty="0" err="1" smtClean="0"/>
              <a:t>кюветадан</a:t>
            </a:r>
            <a:r>
              <a:rPr lang="ru-RU" sz="2200" dirty="0" smtClean="0"/>
              <a:t> </a:t>
            </a:r>
            <a:r>
              <a:rPr lang="ru-RU" sz="2200" dirty="0" err="1" smtClean="0"/>
              <a:t>үздіксіз өткізіліп тұрады.</a:t>
            </a:r>
            <a:r>
              <a:rPr lang="ru-RU" sz="2200" dirty="0" smtClean="0"/>
              <a:t> </a:t>
            </a:r>
            <a:r>
              <a:rPr lang="en-US" sz="2200" dirty="0" err="1" smtClean="0"/>
              <a:t>Graduir</a:t>
            </a:r>
            <a:r>
              <a:rPr lang="en-US" sz="2200" dirty="0" smtClean="0"/>
              <a:t>. </a:t>
            </a:r>
            <a:r>
              <a:rPr lang="ru-RU" sz="2200" dirty="0" err="1" smtClean="0"/>
              <a:t>қисықтар белгілі</a:t>
            </a:r>
            <a:r>
              <a:rPr lang="ru-RU" sz="2200" dirty="0" smtClean="0"/>
              <a:t> </a:t>
            </a:r>
            <a:r>
              <a:rPr lang="ru-RU" sz="2200" dirty="0" err="1" smtClean="0"/>
              <a:t>физикалық аэрозольдар</a:t>
            </a:r>
            <a:r>
              <a:rPr lang="ru-RU" sz="2200" dirty="0" smtClean="0"/>
              <a:t> </a:t>
            </a:r>
            <a:r>
              <a:rPr lang="ru-RU" sz="2200" dirty="0" err="1" smtClean="0"/>
              <a:t>көмегімен салынған.</a:t>
            </a:r>
            <a:r>
              <a:rPr lang="ru-RU" sz="2200" dirty="0" smtClean="0"/>
              <a:t> Сен </a:t>
            </a:r>
            <a:r>
              <a:rPr lang="ru-RU" sz="2200" dirty="0" err="1" smtClean="0"/>
              <a:t>және бөлшектердің мөлшері</a:t>
            </a:r>
            <a:r>
              <a:rPr lang="ru-RU" sz="2200" dirty="0" smtClean="0"/>
              <a:t>. </a:t>
            </a:r>
            <a:r>
              <a:rPr lang="ru-RU" sz="2200" dirty="0" err="1" smtClean="0"/>
              <a:t>Әр түрлі бұрыштардағы және әртүрлі </a:t>
            </a:r>
            <a:r>
              <a:rPr lang="ru-RU" sz="2200" dirty="0" smtClean="0"/>
              <a:t>суспензия </a:t>
            </a:r>
            <a:r>
              <a:rPr lang="ru-RU" sz="2200" dirty="0" err="1" smtClean="0"/>
              <a:t>концентрацияларындағы шашыраңқы жарықтың қарқындылығын өлшеу арқылы дисперсті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бөлшектердің мөлшері </a:t>
            </a:r>
            <a:r>
              <a:rPr lang="ru-RU" sz="2200" dirty="0" smtClean="0"/>
              <a:t>мен </a:t>
            </a:r>
            <a:r>
              <a:rPr lang="ru-RU" sz="2200" dirty="0" err="1" smtClean="0"/>
              <a:t>формасын</a:t>
            </a:r>
            <a:r>
              <a:rPr lang="ru-RU" sz="2200" dirty="0" smtClean="0"/>
              <a:t> </a:t>
            </a:r>
            <a:r>
              <a:rPr lang="ru-RU" sz="2200" dirty="0" err="1" smtClean="0"/>
              <a:t>анықтауға болады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3800" b="1" smtClean="0">
                <a:ln>
                  <a:noFill/>
                </a:ln>
                <a:effectLst/>
              </a:rPr>
              <a:t>Уравнение Ламберта-Бера</a:t>
            </a:r>
            <a:r>
              <a:rPr lang="ru-RU" sz="380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755650" y="1700213"/>
            <a:ext cx="7848600" cy="4321175"/>
          </a:xfrm>
        </p:spPr>
        <p:txBody>
          <a:bodyPr/>
          <a:lstStyle/>
          <a:p>
            <a:pPr algn="ctr"/>
            <a:r>
              <a:rPr lang="en-US" sz="3200" b="1" i="1" smtClean="0">
                <a:solidFill>
                  <a:schemeClr val="bg1"/>
                </a:solidFill>
              </a:rPr>
              <a:t>I</a:t>
            </a:r>
            <a:r>
              <a:rPr lang="ru-RU" sz="3200" b="1" i="1" smtClean="0">
                <a:solidFill>
                  <a:schemeClr val="bg1"/>
                </a:solidFill>
              </a:rPr>
              <a:t>=-</a:t>
            </a:r>
            <a:r>
              <a:rPr lang="en-US" sz="3200" b="1" i="1" smtClean="0">
                <a:solidFill>
                  <a:schemeClr val="bg1"/>
                </a:solidFill>
              </a:rPr>
              <a:t>I</a:t>
            </a:r>
            <a:r>
              <a:rPr lang="ru-RU" sz="2800" b="1" i="1" smtClean="0">
                <a:solidFill>
                  <a:schemeClr val="bg1"/>
                </a:solidFill>
              </a:rPr>
              <a:t>0</a:t>
            </a:r>
            <a:r>
              <a:rPr lang="ru-RU" sz="3200" b="1" i="1" smtClean="0">
                <a:solidFill>
                  <a:schemeClr val="bg1"/>
                </a:solidFill>
              </a:rPr>
              <a:t> </a:t>
            </a:r>
            <a:r>
              <a:rPr lang="en-US" sz="3200" b="1" i="1" smtClean="0">
                <a:solidFill>
                  <a:schemeClr val="bg1"/>
                </a:solidFill>
              </a:rPr>
              <a:t>exp</a:t>
            </a:r>
            <a:r>
              <a:rPr lang="ru-RU" sz="3200" b="1" i="1" smtClean="0">
                <a:solidFill>
                  <a:schemeClr val="bg1"/>
                </a:solidFill>
              </a:rPr>
              <a:t>(-</a:t>
            </a:r>
            <a:r>
              <a:rPr lang="en-US" sz="3200" b="1" i="1" smtClean="0">
                <a:solidFill>
                  <a:schemeClr val="bg1"/>
                </a:solidFill>
              </a:rPr>
              <a:t>ξ</a:t>
            </a:r>
            <a:r>
              <a:rPr lang="ru-RU" sz="3200" b="1" i="1" smtClean="0">
                <a:solidFill>
                  <a:schemeClr val="bg1"/>
                </a:solidFill>
              </a:rPr>
              <a:t>·</a:t>
            </a:r>
            <a:r>
              <a:rPr lang="en-US" sz="3200" b="1" i="1" smtClean="0">
                <a:solidFill>
                  <a:schemeClr val="bg1"/>
                </a:solidFill>
              </a:rPr>
              <a:t>l</a:t>
            </a:r>
            <a:r>
              <a:rPr lang="ru-RU" sz="3200" b="1" i="1" smtClean="0">
                <a:solidFill>
                  <a:schemeClr val="bg1"/>
                </a:solidFill>
              </a:rPr>
              <a:t>)</a:t>
            </a:r>
            <a:r>
              <a:rPr lang="ru-RU" sz="3200" b="1" smtClean="0"/>
              <a:t>	</a:t>
            </a:r>
            <a:r>
              <a:rPr lang="ru-RU" sz="3200" smtClean="0"/>
              <a:t>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123728" y="1268760"/>
          <a:ext cx="5040312" cy="871537"/>
        </p:xfrm>
        <a:graphic>
          <a:graphicData uri="http://schemas.openxmlformats.org/presentationml/2006/ole">
            <p:oleObj spid="_x0000_s5122" name="Формула" r:id="rId3" imgW="1435100" imgH="241300" progId="Equation.3">
              <p:embed/>
            </p:oleObj>
          </a:graphicData>
        </a:graphic>
      </p:graphicFrame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27584" y="2651805"/>
            <a:ext cx="81740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r>
              <a:rPr lang="ru-RU" sz="2400" dirty="0" err="1" smtClean="0">
                <a:latin typeface="Times New Roman" pitchFamily="18" charset="0"/>
              </a:rPr>
              <a:t>мұндағы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I - </a:t>
            </a:r>
            <a:r>
              <a:rPr lang="ru-RU" sz="2400" dirty="0" err="1" smtClean="0">
                <a:latin typeface="Times New Roman" pitchFamily="18" charset="0"/>
              </a:rPr>
              <a:t>өткізілетін жарықтың қарқындылығы,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I0 - </a:t>
            </a:r>
            <a:r>
              <a:rPr lang="ru-RU" sz="2400" dirty="0" err="1" smtClean="0">
                <a:latin typeface="Times New Roman" pitchFamily="18" charset="0"/>
              </a:rPr>
              <a:t>ортаға түсетін жарықтың интенсивтілігі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</a:rPr>
              <a:t>l - </a:t>
            </a:r>
            <a:r>
              <a:rPr lang="ru-RU" sz="2400" dirty="0" err="1" smtClean="0">
                <a:latin typeface="Times New Roman" pitchFamily="18" charset="0"/>
              </a:rPr>
              <a:t>жұтылатын қабаттың қалыңдығы,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</a:rPr>
              <a:t>ε - </a:t>
            </a:r>
            <a:r>
              <a:rPr lang="ru-RU" sz="2400" dirty="0" err="1" smtClean="0">
                <a:latin typeface="Times New Roman" pitchFamily="18" charset="0"/>
              </a:rPr>
              <a:t>заттың табиғатына, жарықтың толқын ұзындығына тәуелді және ерітінді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концентрациясына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тәуелді емес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жеке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тұрақты; </a:t>
            </a:r>
            <a:r>
              <a:rPr lang="ru-RU" sz="2400" dirty="0" smtClean="0">
                <a:latin typeface="Times New Roman" pitchFamily="18" charset="0"/>
              </a:rPr>
              <a:t>с - </a:t>
            </a:r>
            <a:r>
              <a:rPr lang="ru-RU" sz="2400" dirty="0" err="1" smtClean="0">
                <a:latin typeface="Times New Roman" pitchFamily="18" charset="0"/>
              </a:rPr>
              <a:t>заттың концентрациясы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indent="342900"/>
            <a:r>
              <a:rPr lang="ru-RU" sz="2400" dirty="0" err="1" smtClean="0">
                <a:latin typeface="Times New Roman" pitchFamily="18" charset="0"/>
              </a:rPr>
              <a:t>Әдетте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</a:rPr>
              <a:t>ε&gt; 0, </a:t>
            </a:r>
            <a:r>
              <a:rPr lang="ru-RU" sz="2400" dirty="0" err="1" smtClean="0">
                <a:latin typeface="Times New Roman" pitchFamily="18" charset="0"/>
              </a:rPr>
              <a:t>яғни таратылатын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жарық әлсірейді, бірақ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</a:rPr>
              <a:t>ε &lt;0, </a:t>
            </a:r>
            <a:r>
              <a:rPr lang="ru-RU" sz="2400" dirty="0" err="1" smtClean="0">
                <a:latin typeface="Times New Roman" pitchFamily="18" charset="0"/>
              </a:rPr>
              <a:t>яғни жарық күшейетін арнайы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орталар</a:t>
            </a:r>
            <a:r>
              <a:rPr lang="ru-RU" sz="2400" dirty="0" smtClean="0">
                <a:latin typeface="Times New Roman" pitchFamily="18" charset="0"/>
              </a:rPr>
              <a:t> бар - </a:t>
            </a:r>
            <a:r>
              <a:rPr lang="ru-RU" sz="2400" dirty="0" err="1" smtClean="0">
                <a:latin typeface="Times New Roman" pitchFamily="18" charset="0"/>
              </a:rPr>
              <a:t>бұл лазерлік</a:t>
            </a:r>
            <a:r>
              <a:rPr lang="ru-RU" sz="2400" dirty="0" smtClean="0">
                <a:latin typeface="Times New Roman" pitchFamily="18" charset="0"/>
              </a:rPr>
              <a:t> орта.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1682750"/>
            <a:ext cx="8215313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err="1" smtClean="0">
                <a:latin typeface="Verdana" pitchFamily="34" charset="0"/>
              </a:rPr>
              <a:t>Дисперсті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жүйе арқылы берілетін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жарықтың қарқындылығын өлшеуге негізделген</a:t>
            </a:r>
            <a:r>
              <a:rPr lang="ru-RU" sz="2800" dirty="0" smtClean="0">
                <a:latin typeface="Verdana" pitchFamily="34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Verdana" pitchFamily="34" charset="0"/>
              </a:rPr>
              <a:t>Жарықтың суспензиясы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арқылы өткен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Ip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қарқындылығы келесі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ru-RU" sz="2800" dirty="0" err="1" smtClean="0">
                <a:latin typeface="Verdana" pitchFamily="34" charset="0"/>
              </a:rPr>
              <a:t>өрнекпен анықталады:</a:t>
            </a:r>
            <a:endParaRPr lang="ru-RU" sz="2800" dirty="0" smtClean="0">
              <a:latin typeface="Verdana" pitchFamily="34" charset="0"/>
            </a:endParaRPr>
          </a:p>
          <a:p>
            <a:pPr algn="just"/>
            <a:r>
              <a:rPr lang="ru-RU" sz="2800" dirty="0" smtClean="0">
                <a:latin typeface="Verdana" pitchFamily="34" charset="0"/>
              </a:rPr>
              <a:t>            </a:t>
            </a:r>
            <a:r>
              <a:rPr lang="en-US" sz="2800" dirty="0" smtClean="0">
                <a:latin typeface="Verdana" pitchFamily="34" charset="0"/>
              </a:rPr>
              <a:t>D=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lg</a:t>
            </a:r>
            <a:r>
              <a:rPr lang="en-US" sz="2800" b="1" dirty="0" smtClean="0">
                <a:latin typeface="Verdana" pitchFamily="34" charset="0"/>
              </a:rPr>
              <a:t>(I</a:t>
            </a:r>
            <a:r>
              <a:rPr lang="en-US" sz="2800" b="1" baseline="-25000" dirty="0" smtClean="0">
                <a:latin typeface="Verdana" pitchFamily="34" charset="0"/>
              </a:rPr>
              <a:t>0</a:t>
            </a:r>
            <a:r>
              <a:rPr lang="en-US" sz="2800" b="1" dirty="0" smtClean="0">
                <a:latin typeface="Verdana" pitchFamily="34" charset="0"/>
              </a:rPr>
              <a:t>/I</a:t>
            </a:r>
            <a:r>
              <a:rPr lang="ru-RU" sz="2800" b="1" baseline="-25000" dirty="0" err="1" smtClean="0">
                <a:latin typeface="Verdana" pitchFamily="34" charset="0"/>
              </a:rPr>
              <a:t>п</a:t>
            </a:r>
            <a:r>
              <a:rPr lang="en-US" sz="2800" b="1" dirty="0" smtClean="0">
                <a:latin typeface="Verdana" pitchFamily="34" charset="0"/>
              </a:rPr>
              <a:t>) = </a:t>
            </a:r>
            <a:r>
              <a:rPr lang="en-US" sz="2800" b="1" dirty="0" smtClean="0">
                <a:latin typeface="Verdana" pitchFamily="34" charset="0"/>
                <a:sym typeface="Symbol" pitchFamily="18" charset="2"/>
              </a:rPr>
              <a:t></a:t>
            </a:r>
            <a:r>
              <a:rPr lang="en-US" sz="2800" dirty="0" smtClean="0">
                <a:latin typeface="Verdana" pitchFamily="34" charset="0"/>
              </a:rPr>
              <a:t> l</a:t>
            </a:r>
          </a:p>
          <a:p>
            <a:pPr algn="just"/>
            <a:endParaRPr lang="en-US" sz="2800" dirty="0" smtClean="0">
              <a:latin typeface="Verdana" pitchFamily="34" charset="0"/>
            </a:endParaRPr>
          </a:p>
          <a:p>
            <a:pPr algn="just"/>
            <a:r>
              <a:rPr lang="ru-RU" sz="2800" dirty="0" err="1" smtClean="0">
                <a:latin typeface="Verdana" pitchFamily="34" charset="0"/>
              </a:rPr>
              <a:t>Мұндағы</a:t>
            </a:r>
            <a:r>
              <a:rPr lang="ru-RU" sz="28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D - </a:t>
            </a:r>
            <a:r>
              <a:rPr lang="en-US" sz="2800" dirty="0" err="1" smtClean="0">
                <a:latin typeface="Verdana" pitchFamily="34" charset="0"/>
              </a:rPr>
              <a:t>Ip</a:t>
            </a:r>
            <a:r>
              <a:rPr lang="en-US" sz="2800" dirty="0" smtClean="0">
                <a:latin typeface="Verdana" pitchFamily="34" charset="0"/>
              </a:rPr>
              <a:t> - </a:t>
            </a:r>
            <a:r>
              <a:rPr lang="ru-RU" sz="2800" dirty="0" err="1" smtClean="0">
                <a:latin typeface="Verdana" pitchFamily="34" charset="0"/>
              </a:rPr>
              <a:t>жүйеден өткен жарықтың қарқындылығы.</a:t>
            </a:r>
            <a:r>
              <a:rPr lang="ru-RU" sz="2800" dirty="0" smtClean="0">
                <a:latin typeface="Verdana" pitchFamily="34" charset="0"/>
              </a:rPr>
              <a:t>       </a:t>
            </a:r>
          </a:p>
          <a:p>
            <a:pPr algn="just"/>
            <a:endParaRPr lang="ru-RU" sz="2800" dirty="0" smtClean="0">
              <a:latin typeface="Verdana" pitchFamily="34" charset="0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457200" y="152400"/>
            <a:ext cx="8229600" cy="133238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800" b="1" dirty="0" err="1">
                <a:latin typeface="Verdana" pitchFamily="34" charset="0"/>
              </a:rPr>
              <a:t>Турбидиметрия</a:t>
            </a:r>
            <a:r>
              <a:rPr lang="ru-RU" sz="3800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ru-RU" dirty="0" err="1" smtClean="0"/>
              <a:t>Турбидиметрия</a:t>
            </a:r>
            <a:r>
              <a:rPr lang="ru-RU" dirty="0" smtClean="0"/>
              <a:t> </a:t>
            </a:r>
            <a:r>
              <a:rPr lang="ru-RU" dirty="0" err="1" smtClean="0"/>
              <a:t>және </a:t>
            </a:r>
            <a:r>
              <a:rPr lang="ru-RU" dirty="0" smtClean="0"/>
              <a:t>нефелометрия </a:t>
            </a:r>
            <a:r>
              <a:rPr lang="ru-RU" dirty="0" err="1" smtClean="0"/>
              <a:t>дәрі-дәрмектерді сандық анықтау үшін фармацевтикалық анализде</a:t>
            </a:r>
            <a:r>
              <a:rPr lang="ru-RU" dirty="0" smtClean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. </a:t>
            </a:r>
            <a:r>
              <a:rPr lang="ru-RU" dirty="0" err="1" smtClean="0"/>
              <a:t>Турбидиметрия</a:t>
            </a:r>
            <a:r>
              <a:rPr lang="ru-RU" dirty="0" smtClean="0"/>
              <a:t> </a:t>
            </a:r>
            <a:r>
              <a:rPr lang="ru-RU" dirty="0" err="1" smtClean="0"/>
              <a:t>инъекциялық ерітінділердегі</a:t>
            </a:r>
            <a:r>
              <a:rPr lang="ru-RU" dirty="0" smtClean="0"/>
              <a:t> </a:t>
            </a:r>
            <a:r>
              <a:rPr lang="ru-RU" dirty="0" err="1" smtClean="0"/>
              <a:t>алкалоидтардың құрамын бағалау және антибиотиктердің белсенділігін</a:t>
            </a:r>
            <a:r>
              <a:rPr lang="ru-RU" dirty="0" smtClean="0"/>
              <a:t> </a:t>
            </a:r>
            <a:r>
              <a:rPr lang="ru-RU" dirty="0" err="1" smtClean="0"/>
              <a:t>анықтау үшін қолданылады.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800" dirty="0" err="1" smtClean="0">
                <a:latin typeface="Arial" charset="0"/>
              </a:rPr>
              <a:t>Коллоидты</a:t>
            </a:r>
            <a:r>
              <a:rPr lang="ru-RU" sz="3800" dirty="0" smtClean="0">
                <a:latin typeface="Arial" charset="0"/>
              </a:rPr>
              <a:t> </a:t>
            </a:r>
            <a:r>
              <a:rPr lang="ru-RU" sz="3800" dirty="0" err="1" smtClean="0">
                <a:latin typeface="Arial" charset="0"/>
              </a:rPr>
              <a:t>жүйелердің жарығы </a:t>
            </a:r>
            <a:r>
              <a:rPr lang="ru-RU" sz="3800" dirty="0" smtClean="0">
                <a:latin typeface="Arial" charset="0"/>
              </a:rPr>
              <a:t>мен </a:t>
            </a:r>
            <a:r>
              <a:rPr lang="ru-RU" sz="3800" dirty="0" err="1" smtClean="0">
                <a:latin typeface="Arial" charset="0"/>
              </a:rPr>
              <a:t>түсін сіңіру </a:t>
            </a:r>
            <a:r>
              <a:rPr lang="ru-RU" sz="3800" dirty="0" smtClean="0">
                <a:latin typeface="Arial" charset="0"/>
              </a:rPr>
              <a:t>(</a:t>
            </a:r>
            <a:r>
              <a:rPr lang="ru-RU" sz="3800" dirty="0" err="1" smtClean="0">
                <a:latin typeface="Arial" charset="0"/>
              </a:rPr>
              <a:t>сіңіру</a:t>
            </a:r>
            <a:r>
              <a:rPr lang="ru-RU" sz="3800" dirty="0" smtClean="0">
                <a:latin typeface="Arial" charset="0"/>
              </a:rPr>
              <a:t>)</a:t>
            </a:r>
            <a:endParaRPr lang="ru-RU" sz="380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Arial" charset="0"/>
              </a:rPr>
              <a:t>Коллоидты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жүйелердің түсі нәтижесінде пайда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болатын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екі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әсердің суперпозициясымен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анықталады </a:t>
            </a:r>
            <a:r>
              <a:rPr lang="ru-RU" dirty="0" smtClean="0">
                <a:latin typeface="Arial" charset="0"/>
              </a:rPr>
              <a:t>- </a:t>
            </a:r>
            <a:r>
              <a:rPr lang="ru-RU" dirty="0" err="1" smtClean="0">
                <a:latin typeface="Arial" charset="0"/>
              </a:rPr>
              <a:t>шашырау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және жарық жұту.</a:t>
            </a:r>
            <a:endParaRPr lang="ru-RU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Радиусы 20 нм </a:t>
            </a:r>
            <a:r>
              <a:rPr lang="ru-RU" dirty="0" err="1" smtClean="0">
                <a:latin typeface="Arial" charset="0"/>
              </a:rPr>
              <a:t>болатын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бөлшектері </a:t>
            </a:r>
            <a:r>
              <a:rPr lang="ru-RU" dirty="0" smtClean="0">
                <a:latin typeface="Arial" charset="0"/>
              </a:rPr>
              <a:t>бар алтын </a:t>
            </a:r>
            <a:r>
              <a:rPr lang="ru-RU" dirty="0" err="1" smtClean="0">
                <a:latin typeface="Arial" charset="0"/>
              </a:rPr>
              <a:t>зольдары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спектрдің жасыл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бөлігін </a:t>
            </a:r>
            <a:r>
              <a:rPr lang="ru-RU" dirty="0" smtClean="0">
                <a:latin typeface="Arial" charset="0"/>
              </a:rPr>
              <a:t>(530 нм) </a:t>
            </a:r>
            <a:r>
              <a:rPr lang="ru-RU" dirty="0" err="1" smtClean="0">
                <a:latin typeface="Arial" charset="0"/>
              </a:rPr>
              <a:t>сіңіреді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сондықтан ол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қызыл</a:t>
            </a:r>
            <a:r>
              <a:rPr lang="ru-RU" dirty="0" smtClean="0">
                <a:latin typeface="Arial" charset="0"/>
              </a:rPr>
              <a:t>; 40-50 нм </a:t>
            </a:r>
            <a:r>
              <a:rPr lang="ru-RU" dirty="0" err="1" smtClean="0">
                <a:latin typeface="Arial" charset="0"/>
              </a:rPr>
              <a:t>радиуста</a:t>
            </a:r>
            <a:r>
              <a:rPr lang="ru-RU" dirty="0" smtClean="0">
                <a:latin typeface="Arial" charset="0"/>
              </a:rPr>
              <a:t> - </a:t>
            </a:r>
            <a:r>
              <a:rPr lang="ru-RU" dirty="0" err="1" smtClean="0">
                <a:latin typeface="Arial" charset="0"/>
              </a:rPr>
              <a:t>спектрдің сары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бөлігін </a:t>
            </a:r>
            <a:r>
              <a:rPr lang="ru-RU" dirty="0" smtClean="0">
                <a:latin typeface="Arial" charset="0"/>
              </a:rPr>
              <a:t>(590-600 нм) </a:t>
            </a:r>
            <a:r>
              <a:rPr lang="ru-RU" dirty="0" err="1" smtClean="0">
                <a:latin typeface="Arial" charset="0"/>
              </a:rPr>
              <a:t>сіңіреді </a:t>
            </a:r>
            <a:r>
              <a:rPr lang="ru-RU" dirty="0" smtClean="0">
                <a:latin typeface="Arial" charset="0"/>
              </a:rPr>
              <a:t>- </a:t>
            </a:r>
            <a:r>
              <a:rPr lang="ru-RU" dirty="0" err="1" smtClean="0">
                <a:latin typeface="Arial" charset="0"/>
              </a:rPr>
              <a:t>көк</a:t>
            </a:r>
            <a:r>
              <a:rPr lang="ru-RU" dirty="0" smtClean="0">
                <a:latin typeface="Arial" charset="0"/>
              </a:rPr>
              <a:t>; </a:t>
            </a:r>
            <a:r>
              <a:rPr lang="ru-RU" dirty="0" err="1" smtClean="0">
                <a:latin typeface="Arial" charset="0"/>
              </a:rPr>
              <a:t>және өте ұсақ дисперсті</a:t>
            </a:r>
            <a:r>
              <a:rPr lang="ru-RU" dirty="0" smtClean="0">
                <a:latin typeface="Arial" charset="0"/>
              </a:rPr>
              <a:t> золь </a:t>
            </a:r>
            <a:r>
              <a:rPr lang="ru-RU" dirty="0" err="1" smtClean="0">
                <a:latin typeface="Arial" charset="0"/>
              </a:rPr>
              <a:t>спектрдің көк бөлігін </a:t>
            </a:r>
            <a:r>
              <a:rPr lang="ru-RU" dirty="0" smtClean="0">
                <a:latin typeface="Arial" charset="0"/>
              </a:rPr>
              <a:t>(440-450 нм) </a:t>
            </a:r>
            <a:r>
              <a:rPr lang="ru-RU" dirty="0" err="1" smtClean="0">
                <a:latin typeface="Arial" charset="0"/>
              </a:rPr>
              <a:t>сіңіреді және сары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түске ие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болады</a:t>
            </a:r>
            <a:r>
              <a:rPr lang="ru-RU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ctrTitle"/>
          </p:nvPr>
        </p:nvSpPr>
        <p:spPr bwMode="auto">
          <a:xfrm>
            <a:off x="395288" y="1844675"/>
            <a:ext cx="8388350" cy="24479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6000" dirty="0" err="1" smtClean="0">
                <a:latin typeface="Arial" charset="0"/>
              </a:rPr>
              <a:t>Дисперсті</a:t>
            </a:r>
            <a:r>
              <a:rPr lang="ru-RU" sz="6000" dirty="0" smtClean="0">
                <a:latin typeface="Arial" charset="0"/>
              </a:rPr>
              <a:t> </a:t>
            </a:r>
            <a:r>
              <a:rPr lang="ru-RU" sz="6000" dirty="0" err="1" smtClean="0">
                <a:latin typeface="Arial" charset="0"/>
              </a:rPr>
              <a:t>жүйелердің оптикалық қасиеттері</a:t>
            </a:r>
            <a:endParaRPr lang="ru-RU" sz="600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31711"/>
            <a:ext cx="889317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tabLst>
                <a:tab pos="269875" algn="l"/>
              </a:tabLst>
            </a:pP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Дисперсті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фазалық бөлшектердің қасиеттеріне және олардың мөлшеріне байланысты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дисперсті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жүйе арқылы өтетін жарық шашырап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шағылысып немесе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жұтылуы мүмкін.</a:t>
            </a:r>
            <a:endParaRPr lang="ru-R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0850" algn="just">
              <a:tabLst>
                <a:tab pos="269875" algn="l"/>
              </a:tabLst>
            </a:pP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Коллоидты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жүйелер арқылы жарықтың шашырау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құбылысын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Фарадей (1857) алтын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зольдерін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зерттеу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кезінде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байқады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just">
              <a:tabLst>
                <a:tab pos="269875" algn="l"/>
              </a:tabLst>
            </a:pP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Шашырау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нәтижесінде коллоидты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ерітіндіден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өтетін жарық сәулесі көрінетін болады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Тиндалл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эффектісі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indent="450850" algn="just">
              <a:tabLst>
                <a:tab pos="269875" algn="l"/>
              </a:tabLst>
            </a:pP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Егер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бөлшектердің мөлшері түсетін жарықтың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 &lt;1/2 light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жарты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толқын ұзындығынан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аз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болса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жарықтың шашырауы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байқалады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just">
              <a:tabLst>
                <a:tab pos="269875" algn="l"/>
              </a:tabLst>
            </a:pP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Жарық бөлшектердің айналасында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бүгіліп, барлық бағытта таралатын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толқындар түрінде шашырайды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323850" y="981075"/>
            <a:ext cx="8229600" cy="4678363"/>
          </a:xfrm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dirty="0" err="1" smtClean="0"/>
              <a:t>Шашыраудың бұл түрі </a:t>
            </a:r>
            <a:r>
              <a:rPr lang="ru-RU" dirty="0" smtClean="0"/>
              <a:t>опалесценция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аталады</a:t>
            </a:r>
            <a:r>
              <a:rPr lang="ru-RU" dirty="0" smtClean="0"/>
              <a:t>,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зольдерге</a:t>
            </a:r>
            <a:r>
              <a:rPr lang="ru-RU" dirty="0" smtClean="0"/>
              <a:t> </a:t>
            </a:r>
            <a:r>
              <a:rPr lang="ru-RU" dirty="0" err="1" smtClean="0"/>
              <a:t>тән</a:t>
            </a:r>
            <a:r>
              <a:rPr lang="ru-RU" dirty="0" smtClean="0"/>
              <a:t>, </a:t>
            </a:r>
            <a:r>
              <a:rPr lang="ru-RU" dirty="0" err="1" smtClean="0"/>
              <a:t>күңгірт түстің люминесценциясы</a:t>
            </a:r>
            <a:r>
              <a:rPr lang="ru-RU" dirty="0" smtClean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 </a:t>
            </a:r>
            <a:r>
              <a:rPr lang="ru-RU" dirty="0" err="1" smtClean="0"/>
              <a:t>көрінеді</a:t>
            </a:r>
            <a:r>
              <a:rPr lang="ru-RU" dirty="0" smtClean="0"/>
              <a:t>, </a:t>
            </a:r>
            <a:r>
              <a:rPr lang="ru-RU" dirty="0" err="1" smtClean="0"/>
              <a:t>көбінесе көкшіл реңктер </a:t>
            </a:r>
            <a:r>
              <a:rPr lang="ru-RU" dirty="0" smtClean="0"/>
              <a:t>(</a:t>
            </a:r>
            <a:r>
              <a:rPr lang="ru-RU" dirty="0" err="1" smtClean="0"/>
              <a:t>бұл әсер молекулалық және иондық ерітінділерде</a:t>
            </a:r>
            <a:r>
              <a:rPr lang="ru-RU" dirty="0" smtClean="0"/>
              <a:t> </a:t>
            </a:r>
            <a:r>
              <a:rPr lang="ru-RU" dirty="0" err="1" smtClean="0"/>
              <a:t>байқалмайды</a:t>
            </a:r>
            <a:r>
              <a:rPr lang="ru-RU" dirty="0" smtClean="0"/>
              <a:t>).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88" y="500271"/>
            <a:ext cx="83581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tabLst>
                <a:tab pos="269875" algn="l"/>
              </a:tabLst>
            </a:pP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Жарықты шашырату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қабілетіне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бөлшектер ғана емес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сонымен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қатар ортаның біртектілігін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бұзатын молекулалардың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макромолекулалардың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қосындылардың ассоциациялары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ие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Шашырау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жарықтың заттың өзгеруінен тұрады, ол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жарық бағытының өзгеруімен жүреді.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Схемалық түрде жарықтың шашырау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келесідей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200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3972" t="19810" r="2777" b="3946"/>
          <a:stretch>
            <a:fillRect/>
          </a:stretch>
        </p:blipFill>
        <p:spPr bwMode="auto">
          <a:xfrm>
            <a:off x="2071688" y="2643188"/>
            <a:ext cx="52371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50" y="5929313"/>
            <a:ext cx="6786563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Сурет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.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1. </a:t>
            </a:r>
            <a:r>
              <a:rPr lang="ru-RU" sz="2200" b="1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Тиндаль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эффектісі</a:t>
            </a:r>
            <a:endParaRPr lang="ru-RU" sz="22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r>
              <a:rPr lang="kk-KZ" b="1" dirty="0"/>
              <a:t>Жарықтың шашырауы 2r&lt;0,1λ</a:t>
            </a:r>
            <a:r>
              <a:rPr lang="kk-KZ" dirty="0"/>
              <a:t>  болғанда байқалады,яғни бөлшектің диаметрі түсетін жарықтың толқын ұзындығының оннан бірінен кіші болуы керек. Жарық спектрінің толқын ұзындығы 380-760 нм аралығында тербеледі; осыдан шашырау қарқындылығы нанобөлшек өлшеміне сәйкес келетін, шамамен өлшемі 38-76 нм болатын бөлшектерде болады. Сұйық немесе газды ортада өлшенген нанобөлшектер көптеген өзі тектестерде кездеседі,сондықтан шашырауымен қатар жарықтың жұтылуының да маңызы зор. </a:t>
            </a:r>
            <a:endParaRPr lang="ru-RU" dirty="0"/>
          </a:p>
          <a:p>
            <a:r>
              <a:rPr lang="kk-KZ" b="1" dirty="0"/>
              <a:t>Экстинкция (Э) немесе оптикалық тығыздық (D) жарықтың жұтылуы есебінен қарқындылығының әлсіреуін анықтайды.</a:t>
            </a:r>
            <a:r>
              <a:rPr lang="kk-KZ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700" dirty="0" smtClean="0"/>
              <a:t/>
            </a:r>
            <a:br>
              <a:rPr lang="kk-KZ" sz="2700" dirty="0" smtClean="0"/>
            </a:br>
            <a:r>
              <a:rPr lang="kk-KZ" sz="2700" dirty="0"/>
              <a:t/>
            </a:r>
            <a:br>
              <a:rPr lang="kk-KZ" sz="2700" dirty="0"/>
            </a:br>
            <a:r>
              <a:rPr lang="kk-KZ" sz="2700" dirty="0" smtClean="0"/>
              <a:t/>
            </a:r>
            <a:br>
              <a:rPr lang="kk-KZ" sz="2700" dirty="0" smtClean="0"/>
            </a:br>
            <a:r>
              <a:rPr lang="kk-KZ" sz="2700" dirty="0" smtClean="0"/>
              <a:t>Көптеген </a:t>
            </a:r>
            <a:r>
              <a:rPr lang="kk-KZ" sz="2700" dirty="0"/>
              <a:t>бөлшектердің оптикалық қасиеттері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kk-KZ" sz="2700" dirty="0"/>
              <a:t>I</a:t>
            </a:r>
            <a:r>
              <a:rPr lang="kk-KZ" sz="2700" baseline="-25000" dirty="0"/>
              <a:t>0, </a:t>
            </a:r>
            <a:r>
              <a:rPr lang="kk-KZ" sz="2700" dirty="0"/>
              <a:t>I</a:t>
            </a:r>
            <a:r>
              <a:rPr lang="kk-KZ" sz="2700" baseline="-25000" dirty="0"/>
              <a:t>пp, </a:t>
            </a:r>
            <a:r>
              <a:rPr lang="kk-KZ" sz="2700" dirty="0"/>
              <a:t>I</a:t>
            </a:r>
            <a:r>
              <a:rPr lang="kk-KZ" sz="2700" baseline="-25000" dirty="0"/>
              <a:t>p</a:t>
            </a:r>
            <a:r>
              <a:rPr lang="kk-KZ" sz="2700" dirty="0"/>
              <a:t>-түсетін, өткен және таралған жарықтың қарқындылығы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239" r="25651" b="3475"/>
          <a:stretch/>
        </p:blipFill>
        <p:spPr bwMode="auto">
          <a:xfrm>
            <a:off x="2555776" y="1988840"/>
            <a:ext cx="3600399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2800" dirty="0" err="1" smtClean="0"/>
              <a:t>Бөлшектің поляризацияланған жарық шашырау</a:t>
            </a:r>
            <a:r>
              <a:rPr lang="ru-RU" sz="2800" dirty="0" smtClean="0"/>
              <a:t> </a:t>
            </a:r>
            <a:r>
              <a:rPr lang="ru-RU" sz="2800" dirty="0" err="1" smtClean="0"/>
              <a:t>диаграммасы</a:t>
            </a:r>
            <a:r>
              <a:rPr lang="ru-RU" sz="2800" dirty="0" smtClean="0"/>
              <a:t> </a:t>
            </a:r>
            <a:r>
              <a:rPr lang="ru-RU" sz="2800" dirty="0" err="1" smtClean="0"/>
              <a:t>(ортадағы </a:t>
            </a:r>
            <a:r>
              <a:rPr lang="ru-RU" sz="2800" dirty="0" smtClean="0"/>
              <a:t>сфера)</a:t>
            </a:r>
            <a:endParaRPr lang="ru-RU" sz="3800" dirty="0" smtClean="0">
              <a:ln>
                <a:noFill/>
              </a:ln>
              <a:effectLst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7108" name="Рисунок 1" descr="3_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349500"/>
            <a:ext cx="6048375" cy="1951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1060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Формула</vt:lpstr>
      <vt:lpstr>Дәріс. № 10 Нано-жүйе арқылы жарық шашырау және жарық сіңіру.</vt:lpstr>
      <vt:lpstr>Оптикалық құбылыстар </vt:lpstr>
      <vt:lpstr>Дисперсті жүйелердің оптикалық қасиеттері</vt:lpstr>
      <vt:lpstr>Слайд 4</vt:lpstr>
      <vt:lpstr>Слайд 5</vt:lpstr>
      <vt:lpstr>Слайд 6</vt:lpstr>
      <vt:lpstr>Слайд 7</vt:lpstr>
      <vt:lpstr>   Көптеген бөлшектердің оптикалық қасиеттері I0, Iпp, Ip-түсетін, өткен және таралған жарықтың қарқындылығы   </vt:lpstr>
      <vt:lpstr>Бөлшектің поляризацияланған жарық шашырау диаграммасы (ортадағы сфера)</vt:lpstr>
      <vt:lpstr>Слайд 10</vt:lpstr>
      <vt:lpstr> Алтынның әр түрлі мөлшерлі нанобөлшектері үшін экстинкцияның жарық толқын ұзындығына тәуелділігі </vt:lpstr>
      <vt:lpstr>Рэлейдің жарық шашырау теориясы</vt:lpstr>
      <vt:lpstr>Геллер теңдеуі</vt:lpstr>
      <vt:lpstr>Ультрамикроскопия</vt:lpstr>
      <vt:lpstr>Слайд 15</vt:lpstr>
      <vt:lpstr>Слайд 16</vt:lpstr>
      <vt:lpstr>Слайд 17</vt:lpstr>
      <vt:lpstr>Нефелометрия</vt:lpstr>
      <vt:lpstr>Слайд 19</vt:lpstr>
      <vt:lpstr>Слайд 20</vt:lpstr>
      <vt:lpstr>Уравнение Ламберта-Бера </vt:lpstr>
      <vt:lpstr>Слайд 22</vt:lpstr>
      <vt:lpstr>Слайд 23</vt:lpstr>
      <vt:lpstr>Коллоидты жүйелердің жарығы мен түсін сіңіру (сіңіру)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Дәріс. № 10 Нано-жүйе арқылы жарық шашырау және жарық сіңіру.</dc:title>
  <dc:creator>Admin</dc:creator>
  <cp:lastModifiedBy>Admin</cp:lastModifiedBy>
  <cp:revision>6</cp:revision>
  <dcterms:created xsi:type="dcterms:W3CDTF">2019-01-12T18:19:08Z</dcterms:created>
  <dcterms:modified xsi:type="dcterms:W3CDTF">2022-10-10T20:27:53Z</dcterms:modified>
</cp:coreProperties>
</file>